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sldIdLst>
    <p:sldId id="256" r:id="rId2"/>
    <p:sldId id="338" r:id="rId3"/>
    <p:sldId id="340" r:id="rId4"/>
    <p:sldId id="342" r:id="rId5"/>
    <p:sldId id="397" r:id="rId6"/>
    <p:sldId id="341" r:id="rId7"/>
    <p:sldId id="346" r:id="rId8"/>
    <p:sldId id="345" r:id="rId9"/>
    <p:sldId id="347" r:id="rId10"/>
    <p:sldId id="351" r:id="rId11"/>
    <p:sldId id="349" r:id="rId12"/>
    <p:sldId id="364" r:id="rId13"/>
    <p:sldId id="348" r:id="rId14"/>
    <p:sldId id="352" r:id="rId15"/>
    <p:sldId id="353" r:id="rId16"/>
    <p:sldId id="350" r:id="rId17"/>
    <p:sldId id="354" r:id="rId18"/>
    <p:sldId id="355" r:id="rId19"/>
    <p:sldId id="356" r:id="rId20"/>
    <p:sldId id="357" r:id="rId21"/>
    <p:sldId id="358" r:id="rId22"/>
    <p:sldId id="359" r:id="rId23"/>
    <p:sldId id="361" r:id="rId24"/>
    <p:sldId id="362" r:id="rId25"/>
    <p:sldId id="360" r:id="rId26"/>
    <p:sldId id="363" r:id="rId27"/>
    <p:sldId id="372" r:id="rId28"/>
    <p:sldId id="367" r:id="rId29"/>
    <p:sldId id="368" r:id="rId30"/>
    <p:sldId id="369" r:id="rId31"/>
    <p:sldId id="370" r:id="rId32"/>
    <p:sldId id="371" r:id="rId33"/>
    <p:sldId id="377" r:id="rId34"/>
    <p:sldId id="378" r:id="rId35"/>
    <p:sldId id="373" r:id="rId36"/>
    <p:sldId id="375" r:id="rId37"/>
    <p:sldId id="379" r:id="rId38"/>
    <p:sldId id="380" r:id="rId39"/>
    <p:sldId id="381" r:id="rId40"/>
    <p:sldId id="382" r:id="rId41"/>
    <p:sldId id="383" r:id="rId42"/>
    <p:sldId id="384" r:id="rId43"/>
    <p:sldId id="385" r:id="rId44"/>
    <p:sldId id="386" r:id="rId45"/>
    <p:sldId id="387" r:id="rId46"/>
    <p:sldId id="388" r:id="rId47"/>
    <p:sldId id="374" r:id="rId48"/>
    <p:sldId id="376" r:id="rId49"/>
    <p:sldId id="389" r:id="rId50"/>
    <p:sldId id="365" r:id="rId51"/>
    <p:sldId id="391" r:id="rId52"/>
    <p:sldId id="390" r:id="rId53"/>
    <p:sldId id="392" r:id="rId54"/>
    <p:sldId id="393" r:id="rId55"/>
    <p:sldId id="394" r:id="rId56"/>
    <p:sldId id="395" r:id="rId57"/>
    <p:sldId id="343" r:id="rId58"/>
    <p:sldId id="396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FE0E"/>
    <a:srgbClr val="FEFEFE"/>
    <a:srgbClr val="444445"/>
    <a:srgbClr val="FFFFFF"/>
    <a:srgbClr val="395A2C"/>
    <a:srgbClr val="414141"/>
    <a:srgbClr val="F0F0F0"/>
    <a:srgbClr val="F1F1F1"/>
    <a:srgbClr val="017EE5"/>
    <a:srgbClr val="3535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8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4909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6442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9890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22601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50857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58269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4963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4083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55646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esmckinney.com/book" TargetMode="Externa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jupyter.utoronto.ca/hub/user-redirect/git-pull?repo=https%3A%2F%2Fgithub.com%2FCME538%2FCME538-material&amp;urlpath=lab%2Ftree%2FCME538-material%2Flectures%2Fweek2%2Flecture1%2Fnotebooks%2Fweek2_lecture1.ipynb&amp;branch=master" TargetMode="Externa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4893F-F3C7-4786-BADF-93FA7B12E5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CME</a:t>
            </a:r>
            <a:r>
              <a:rPr lang="en-CA" b="1" dirty="0">
                <a:solidFill>
                  <a:schemeClr val="accent1"/>
                </a:solidFill>
              </a:rPr>
              <a:t>538</a:t>
            </a:r>
            <a:r>
              <a:rPr lang="en-CA" dirty="0"/>
              <a:t> Introduction </a:t>
            </a:r>
            <a:r>
              <a:rPr lang="en-CA" dirty="0">
                <a:solidFill>
                  <a:schemeClr val="accent1"/>
                </a:solidFill>
              </a:rPr>
              <a:t>to</a:t>
            </a:r>
            <a:r>
              <a:rPr lang="en-CA" dirty="0"/>
              <a:t> Data Science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AD49533-4DBC-4110-BB30-D092E5E55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2640291"/>
          </a:xfrm>
        </p:spPr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accent2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2"/>
                </a:solidFill>
              </a:rPr>
              <a:t>)</a:t>
            </a:r>
          </a:p>
          <a:p>
            <a:r>
              <a:rPr lang="en-US" dirty="0"/>
              <a:t>Pandas </a:t>
            </a:r>
            <a:r>
              <a:rPr lang="en-US" dirty="0">
                <a:solidFill>
                  <a:schemeClr val="accent6"/>
                </a:solidFill>
              </a:rPr>
              <a:t>I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798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24247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Dataset</a:t>
            </a:r>
          </a:p>
          <a:p>
            <a:r>
              <a:rPr lang="en-CA" b="1" dirty="0">
                <a:solidFill>
                  <a:srgbClr val="444445"/>
                </a:solidFill>
              </a:rPr>
              <a:t>U.S. Election Results.</a:t>
            </a:r>
          </a:p>
        </p:txBody>
      </p:sp>
    </p:spTree>
    <p:extLst>
      <p:ext uri="{BB962C8B-B14F-4D97-AF65-F5344CB8AC3E}">
        <p14:creationId xmlns:p14="http://schemas.microsoft.com/office/powerpoint/2010/main" val="2786762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DataFrames</a:t>
            </a:r>
          </a:p>
        </p:txBody>
      </p:sp>
    </p:spTree>
    <p:extLst>
      <p:ext uri="{BB962C8B-B14F-4D97-AF65-F5344CB8AC3E}">
        <p14:creationId xmlns:p14="http://schemas.microsoft.com/office/powerpoint/2010/main" val="4019650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B4F33-5EC7-431E-9CA7-10228E040F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6" t="28125" r="703" b="3820"/>
          <a:stretch/>
        </p:blipFill>
        <p:spPr>
          <a:xfrm>
            <a:off x="6496050" y="568663"/>
            <a:ext cx="4762500" cy="61169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1C05680-E997-41BF-9C6A-E145686E50BC}"/>
              </a:ext>
            </a:extLst>
          </p:cNvPr>
          <p:cNvSpPr txBox="1"/>
          <p:nvPr/>
        </p:nvSpPr>
        <p:spPr>
          <a:xfrm>
            <a:off x="10478585" y="981987"/>
            <a:ext cx="13324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>
                <a:solidFill>
                  <a:schemeClr val="accent2"/>
                </a:solidFill>
              </a:rPr>
              <a:t>Axis 0</a:t>
            </a:r>
          </a:p>
          <a:p>
            <a:r>
              <a:rPr lang="en-CA" sz="1400" b="1" dirty="0">
                <a:solidFill>
                  <a:schemeClr val="accent2"/>
                </a:solidFill>
              </a:rPr>
              <a:t>Column-wise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427C235-0809-4C24-8442-8607DC9CEC46}"/>
              </a:ext>
            </a:extLst>
          </p:cNvPr>
          <p:cNvCxnSpPr>
            <a:cxnSpLocks/>
          </p:cNvCxnSpPr>
          <p:nvPr/>
        </p:nvCxnSpPr>
        <p:spPr>
          <a:xfrm flipH="1" flipV="1">
            <a:off x="8153400" y="781050"/>
            <a:ext cx="2344412" cy="3882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62E40F6-E345-4E73-A022-579F176CE17B}"/>
              </a:ext>
            </a:extLst>
          </p:cNvPr>
          <p:cNvSpPr txBox="1"/>
          <p:nvPr/>
        </p:nvSpPr>
        <p:spPr>
          <a:xfrm>
            <a:off x="9487288" y="3419868"/>
            <a:ext cx="9912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>
                <a:solidFill>
                  <a:schemeClr val="accent2"/>
                </a:solidFill>
              </a:rPr>
              <a:t>Axis 1</a:t>
            </a:r>
          </a:p>
          <a:p>
            <a:r>
              <a:rPr lang="en-CA" sz="1400" b="1" dirty="0">
                <a:solidFill>
                  <a:schemeClr val="accent2"/>
                </a:solidFill>
              </a:rPr>
              <a:t>Row-wise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35CC2E-4656-4175-841E-4FA62AFD3F0D}"/>
              </a:ext>
            </a:extLst>
          </p:cNvPr>
          <p:cNvCxnSpPr>
            <a:cxnSpLocks/>
          </p:cNvCxnSpPr>
          <p:nvPr/>
        </p:nvCxnSpPr>
        <p:spPr>
          <a:xfrm flipH="1" flipV="1">
            <a:off x="8148387" y="2673321"/>
            <a:ext cx="1376613" cy="9148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749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554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Series</a:t>
            </a:r>
          </a:p>
          <a:p>
            <a:r>
              <a:rPr lang="en-US" b="1" dirty="0">
                <a:solidFill>
                  <a:srgbClr val="444445"/>
                </a:solidFill>
              </a:rPr>
              <a:t>We can think of a Data Frame as a collection of Series that all share the same Index.</a:t>
            </a:r>
            <a:endParaRPr lang="en-CA" b="1" dirty="0">
              <a:solidFill>
                <a:srgbClr val="444445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247BF4-2E38-4963-BF6C-567F3170734E}"/>
              </a:ext>
            </a:extLst>
          </p:cNvPr>
          <p:cNvSpPr txBox="1"/>
          <p:nvPr/>
        </p:nvSpPr>
        <p:spPr>
          <a:xfrm>
            <a:off x="6783959" y="6101980"/>
            <a:ext cx="1038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Candidate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CEB1A9-527E-42B5-AF5F-5851FB7480B9}"/>
              </a:ext>
            </a:extLst>
          </p:cNvPr>
          <p:cNvSpPr txBox="1"/>
          <p:nvPr/>
        </p:nvSpPr>
        <p:spPr>
          <a:xfrm>
            <a:off x="10172895" y="6101971"/>
            <a:ext cx="958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Outcome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2467B3-C49F-4511-9B73-D6F825D47DB7}"/>
              </a:ext>
            </a:extLst>
          </p:cNvPr>
          <p:cNvSpPr txBox="1"/>
          <p:nvPr/>
        </p:nvSpPr>
        <p:spPr>
          <a:xfrm>
            <a:off x="9112219" y="6101971"/>
            <a:ext cx="823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Percent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56DED1-B4B2-4652-936F-33FBAC6357CE}"/>
              </a:ext>
            </a:extLst>
          </p:cNvPr>
          <p:cNvSpPr txBox="1"/>
          <p:nvPr/>
        </p:nvSpPr>
        <p:spPr>
          <a:xfrm>
            <a:off x="11368736" y="6101971"/>
            <a:ext cx="683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Year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A3EBF8-2E78-4FB1-BC99-B1A297014094}"/>
              </a:ext>
            </a:extLst>
          </p:cNvPr>
          <p:cNvSpPr txBox="1"/>
          <p:nvPr/>
        </p:nvSpPr>
        <p:spPr>
          <a:xfrm>
            <a:off x="8108766" y="6102604"/>
            <a:ext cx="683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Party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20100C-187D-4B7B-BD43-0DFFFD1BEFBC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7303140" y="5101390"/>
            <a:ext cx="950523" cy="10005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D3C3F81-2EF4-417E-A9BA-259D04D5A914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8450719" y="5101390"/>
            <a:ext cx="857713" cy="10012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61EA195-C739-4317-883E-D1183BFB7D88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9523743" y="5101389"/>
            <a:ext cx="751211" cy="10005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BF5EF8B-93C3-4281-A7BA-977DC0F6BF1F}"/>
              </a:ext>
            </a:extLst>
          </p:cNvPr>
          <p:cNvCxnSpPr>
            <a:cxnSpLocks/>
          </p:cNvCxnSpPr>
          <p:nvPr/>
        </p:nvCxnSpPr>
        <p:spPr>
          <a:xfrm flipV="1">
            <a:off x="10618739" y="5101389"/>
            <a:ext cx="155921" cy="10005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C261A35-CAB9-41DA-9F00-5092987D75F7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11606369" y="5146487"/>
            <a:ext cx="104320" cy="9554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871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554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Series</a:t>
            </a:r>
          </a:p>
          <a:p>
            <a:r>
              <a:rPr lang="en-US" b="1" dirty="0">
                <a:solidFill>
                  <a:srgbClr val="444445"/>
                </a:solidFill>
              </a:rPr>
              <a:t>We can think of a Data Frame as a collection of Series that all share the same Index.</a:t>
            </a:r>
            <a:endParaRPr lang="en-CA" b="1" dirty="0">
              <a:solidFill>
                <a:srgbClr val="444445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247BF4-2E38-4963-BF6C-567F3170734E}"/>
              </a:ext>
            </a:extLst>
          </p:cNvPr>
          <p:cNvSpPr txBox="1"/>
          <p:nvPr/>
        </p:nvSpPr>
        <p:spPr>
          <a:xfrm>
            <a:off x="6783959" y="6101980"/>
            <a:ext cx="1038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Candidate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20100C-187D-4B7B-BD43-0DFFFD1BEFBC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7303140" y="5101390"/>
            <a:ext cx="950523" cy="10005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1FDCB941-A212-4904-B9E3-DA3434C9FC20}"/>
              </a:ext>
            </a:extLst>
          </p:cNvPr>
          <p:cNvSpPr/>
          <p:nvPr/>
        </p:nvSpPr>
        <p:spPr>
          <a:xfrm>
            <a:off x="7884367" y="2649893"/>
            <a:ext cx="879146" cy="24328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1655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8882743" y="494410"/>
            <a:ext cx="330925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FA68A0-E67A-49D0-8954-02526D0791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418" t="29256" r="7290" b="10418"/>
          <a:stretch/>
        </p:blipFill>
        <p:spPr>
          <a:xfrm>
            <a:off x="9171992" y="606490"/>
            <a:ext cx="2892490" cy="603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944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Index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247A8A-C194-4175-98D4-162C9457FA39}"/>
              </a:ext>
            </a:extLst>
          </p:cNvPr>
          <p:cNvSpPr txBox="1"/>
          <p:nvPr/>
        </p:nvSpPr>
        <p:spPr>
          <a:xfrm>
            <a:off x="6974365" y="6101980"/>
            <a:ext cx="657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Index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366431-BB4B-427B-8CE8-F642F2BF4491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7303141" y="5253136"/>
            <a:ext cx="338630" cy="8488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9D4B40F-1BAD-4D25-82BC-6DDC03AE3D29}"/>
              </a:ext>
            </a:extLst>
          </p:cNvPr>
          <p:cNvSpPr/>
          <p:nvPr/>
        </p:nvSpPr>
        <p:spPr>
          <a:xfrm>
            <a:off x="7539134" y="3023118"/>
            <a:ext cx="338631" cy="20502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0148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A1E1B0-E36C-441B-8505-72930BB8E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79" t="45992" r="893" b="22799"/>
          <a:stretch/>
        </p:blipFill>
        <p:spPr>
          <a:xfrm>
            <a:off x="6883355" y="587828"/>
            <a:ext cx="5222607" cy="333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55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70C6F5-223D-48B1-A733-ED11017740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418" t="20833" r="739" b="22976"/>
          <a:stretch/>
        </p:blipFill>
        <p:spPr>
          <a:xfrm>
            <a:off x="6943655" y="614417"/>
            <a:ext cx="5186142" cy="591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099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FC5B1C-87C2-4E51-B866-83105C589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42" t="26309" r="837" b="28452"/>
          <a:stretch/>
        </p:blipFill>
        <p:spPr>
          <a:xfrm>
            <a:off x="6819765" y="512908"/>
            <a:ext cx="5353573" cy="49207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75682F-1AB7-4DBA-959B-9D76ADB9A540}"/>
              </a:ext>
            </a:extLst>
          </p:cNvPr>
          <p:cNvSpPr txBox="1"/>
          <p:nvPr/>
        </p:nvSpPr>
        <p:spPr>
          <a:xfrm>
            <a:off x="6894411" y="5662920"/>
            <a:ext cx="46373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2"/>
                </a:solidFill>
              </a:rPr>
              <a:t>Indices (row labels) can also: </a:t>
            </a:r>
          </a:p>
          <a:p>
            <a:pPr marL="342900" indent="-342900">
              <a:buAutoNum type="arabicParenBoth"/>
            </a:pPr>
            <a:r>
              <a:rPr lang="en-CA" dirty="0">
                <a:solidFill>
                  <a:schemeClr val="accent2"/>
                </a:solidFill>
              </a:rPr>
              <a:t>be non-numeric</a:t>
            </a:r>
          </a:p>
          <a:p>
            <a:pPr marL="342900" indent="-342900">
              <a:buAutoNum type="arabicParenBoth"/>
            </a:pPr>
            <a:r>
              <a:rPr lang="en-CA" dirty="0">
                <a:solidFill>
                  <a:schemeClr val="accent2"/>
                </a:solidFill>
              </a:rPr>
              <a:t>have a name (e.g. “Year”).</a:t>
            </a:r>
          </a:p>
        </p:txBody>
      </p:sp>
    </p:spTree>
    <p:extLst>
      <p:ext uri="{BB962C8B-B14F-4D97-AF65-F5344CB8AC3E}">
        <p14:creationId xmlns:p14="http://schemas.microsoft.com/office/powerpoint/2010/main" val="3424868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What is Pandas</a:t>
            </a:r>
            <a:r>
              <a:rPr lang="en-CA" dirty="0">
                <a:solidFill>
                  <a:schemeClr val="accent6"/>
                </a:solidFill>
              </a:rPr>
              <a:t>?</a:t>
            </a: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23216CF-C9CE-4574-9FE2-45D8250EC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37DB4F-1957-4B3D-8061-586ACB4A4300}"/>
              </a:ext>
            </a:extLst>
          </p:cNvPr>
          <p:cNvSpPr/>
          <p:nvPr/>
        </p:nvSpPr>
        <p:spPr>
          <a:xfrm>
            <a:off x="5473613" y="494410"/>
            <a:ext cx="6718387" cy="6236754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2692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FC5B1C-87C2-4E51-B866-83105C589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42" t="26309" r="837" b="28452"/>
          <a:stretch/>
        </p:blipFill>
        <p:spPr>
          <a:xfrm>
            <a:off x="6819765" y="512908"/>
            <a:ext cx="5353573" cy="4920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DA9125-A237-4DB8-B9F5-C6823C70E7E8}"/>
              </a:ext>
            </a:extLst>
          </p:cNvPr>
          <p:cNvSpPr txBox="1"/>
          <p:nvPr/>
        </p:nvSpPr>
        <p:spPr>
          <a:xfrm>
            <a:off x="6894411" y="6208865"/>
            <a:ext cx="5002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2"/>
                </a:solidFill>
              </a:rPr>
              <a:t>Indices (row labels) do not have to be unique.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FF10E1-F7B0-4B21-98D8-B93758FA30B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352522" y="4385388"/>
            <a:ext cx="2042949" cy="18234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53AD932-61D4-4619-A0A1-C9575344964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352522" y="3517641"/>
            <a:ext cx="2042949" cy="26912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45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dirty="0">
                <a:solidFill>
                  <a:srgbClr val="FEFEFE"/>
                </a:solidFill>
              </a:rPr>
              <a:t>Index: A sequence of row labels.</a:t>
            </a:r>
          </a:p>
          <a:p>
            <a:pPr lvl="1"/>
            <a:endParaRPr lang="en-US" b="1" dirty="0">
              <a:solidFill>
                <a:schemeClr val="accent6"/>
              </a:solidFill>
            </a:endParaRPr>
          </a:p>
          <a:p>
            <a:pPr lvl="1"/>
            <a:endParaRPr lang="en-US" b="1" dirty="0">
              <a:solidFill>
                <a:schemeClr val="accent6"/>
              </a:solidFill>
            </a:endParaRP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Columns </a:t>
            </a:r>
            <a:r>
              <a:rPr lang="en-US" b="1" dirty="0">
                <a:solidFill>
                  <a:schemeClr val="accent2"/>
                </a:solidFill>
              </a:rPr>
              <a:t>(</a:t>
            </a:r>
            <a:r>
              <a:rPr lang="en-US" b="1" dirty="0">
                <a:solidFill>
                  <a:srgbClr val="FEFEFE"/>
                </a:solidFill>
              </a:rPr>
              <a:t>Series names</a:t>
            </a:r>
            <a:r>
              <a:rPr lang="en-US" b="1" dirty="0">
                <a:solidFill>
                  <a:schemeClr val="accent2"/>
                </a:solidFill>
              </a:rPr>
              <a:t>)</a:t>
            </a:r>
            <a:r>
              <a:rPr lang="en-US" b="1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DA9125-A237-4DB8-B9F5-C6823C70E7E8}"/>
              </a:ext>
            </a:extLst>
          </p:cNvPr>
          <p:cNvSpPr txBox="1"/>
          <p:nvPr/>
        </p:nvSpPr>
        <p:spPr>
          <a:xfrm>
            <a:off x="6894411" y="2420638"/>
            <a:ext cx="50021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Column names in Pandas are almost always unique!</a:t>
            </a:r>
          </a:p>
          <a:p>
            <a:endParaRPr lang="en-US" b="1" dirty="0">
              <a:solidFill>
                <a:schemeClr val="accent2"/>
              </a:solidFill>
            </a:endParaRPr>
          </a:p>
          <a:p>
            <a:r>
              <a:rPr lang="en-US" b="1" dirty="0">
                <a:solidFill>
                  <a:schemeClr val="accent2"/>
                </a:solidFill>
              </a:rPr>
              <a:t>You really shouldn’t have two columns named “Candidate”.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FCCFFD-296F-4410-AE90-F56CC8EAAF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42" t="44167" r="1065" b="46408"/>
          <a:stretch/>
        </p:blipFill>
        <p:spPr>
          <a:xfrm>
            <a:off x="6839342" y="589773"/>
            <a:ext cx="5229806" cy="1016054"/>
          </a:xfrm>
          <a:prstGeom prst="rect">
            <a:avLst/>
          </a:prstGeom>
        </p:spPr>
      </p:pic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B34750A6-B2E5-4E70-BEB9-372228A44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811" y="4329470"/>
            <a:ext cx="1728234" cy="881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25543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FEFEFE"/>
                </a:solidFill>
              </a:rPr>
              <a:t>DataFrames</a:t>
            </a:r>
          </a:p>
          <a:p>
            <a:r>
              <a:rPr lang="en-CA" dirty="0">
                <a:solidFill>
                  <a:srgbClr val="FEFEFE"/>
                </a:solidFill>
              </a:rPr>
              <a:t>Pandas Data Structures</a:t>
            </a:r>
          </a:p>
          <a:p>
            <a:r>
              <a:rPr lang="en-CA" b="1" dirty="0">
                <a:solidFill>
                  <a:srgbClr val="FEFEFE"/>
                </a:solidFill>
              </a:rPr>
              <a:t>Importing Data</a:t>
            </a:r>
          </a:p>
          <a:p>
            <a:r>
              <a:rPr lang="en-CA" dirty="0">
                <a:solidFill>
                  <a:srgbClr val="FEFEFE"/>
                </a:solidFill>
              </a:rPr>
              <a:t>Indexing</a:t>
            </a:r>
          </a:p>
          <a:p>
            <a:r>
              <a:rPr lang="en-CA" dirty="0">
                <a:solidFill>
                  <a:srgbClr val="FEFEFE"/>
                </a:solidFill>
              </a:rPr>
              <a:t>Utility Methods</a:t>
            </a:r>
          </a:p>
          <a:p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2682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Importing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Pandas</a:t>
            </a:r>
            <a:r>
              <a:rPr lang="en-US" dirty="0">
                <a:solidFill>
                  <a:srgbClr val="FEFEFE"/>
                </a:solidFill>
              </a:rPr>
              <a:t> has a number of useful functions for importing data from common formats.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78B7EC-782F-4DC6-8E2F-1978641882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051" t="34643" r="1570" b="32262"/>
          <a:stretch/>
        </p:blipFill>
        <p:spPr>
          <a:xfrm>
            <a:off x="6865375" y="662474"/>
            <a:ext cx="5255091" cy="304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766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Importing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Pandas</a:t>
            </a:r>
            <a:r>
              <a:rPr lang="en-US" dirty="0">
                <a:solidFill>
                  <a:srgbClr val="FEFEFE"/>
                </a:solidFill>
              </a:rPr>
              <a:t> has a number of useful functions for importing data from common formats.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E42D114-12E4-406F-A186-CAC7CFDE66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91" t="24971" r="988" b="4786"/>
          <a:stretch/>
        </p:blipFill>
        <p:spPr>
          <a:xfrm>
            <a:off x="7315200" y="545737"/>
            <a:ext cx="4381500" cy="61359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4A63F9-EC83-4E7E-B520-8B8EBF711A94}"/>
              </a:ext>
            </a:extLst>
          </p:cNvPr>
          <p:cNvSpPr txBox="1"/>
          <p:nvPr/>
        </p:nvSpPr>
        <p:spPr>
          <a:xfrm>
            <a:off x="2478248" y="4638675"/>
            <a:ext cx="381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accent6"/>
                </a:solidFill>
              </a:rPr>
              <a:t>To get a quick look at the first 5 rows of a DataFrame, use the </a:t>
            </a:r>
            <a:r>
              <a:rPr lang="en-CA" b="1" dirty="0">
                <a:solidFill>
                  <a:schemeClr val="accent3"/>
                </a:solidFill>
              </a:rPr>
              <a:t>.head() </a:t>
            </a:r>
            <a:r>
              <a:rPr lang="en-CA" b="1" dirty="0">
                <a:solidFill>
                  <a:schemeClr val="accent6"/>
                </a:solidFill>
              </a:rPr>
              <a:t>method.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2FDED17-6857-4D70-A216-D4545DEBC675}"/>
              </a:ext>
            </a:extLst>
          </p:cNvPr>
          <p:cNvCxnSpPr>
            <a:cxnSpLocks/>
          </p:cNvCxnSpPr>
          <p:nvPr/>
        </p:nvCxnSpPr>
        <p:spPr>
          <a:xfrm flipV="1">
            <a:off x="6029325" y="2362201"/>
            <a:ext cx="1400175" cy="23145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418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FEFEFE"/>
                </a:solidFill>
              </a:rPr>
              <a:t>DataFrames</a:t>
            </a:r>
          </a:p>
          <a:p>
            <a:r>
              <a:rPr lang="en-CA" dirty="0">
                <a:solidFill>
                  <a:srgbClr val="FEFEFE"/>
                </a:solidFill>
              </a:rPr>
              <a:t>Pandas Data Structures</a:t>
            </a:r>
          </a:p>
          <a:p>
            <a:r>
              <a:rPr lang="en-CA" dirty="0">
                <a:solidFill>
                  <a:srgbClr val="FEFEFE"/>
                </a:solidFill>
              </a:rPr>
              <a:t>Importing Data</a:t>
            </a:r>
          </a:p>
          <a:p>
            <a:r>
              <a:rPr lang="en-CA" b="1" dirty="0">
                <a:solidFill>
                  <a:srgbClr val="FEFEFE"/>
                </a:solidFill>
              </a:rPr>
              <a:t>Indexing</a:t>
            </a:r>
          </a:p>
          <a:p>
            <a:r>
              <a:rPr lang="en-CA" dirty="0">
                <a:solidFill>
                  <a:srgbClr val="FEFEFE"/>
                </a:solidFill>
              </a:rPr>
              <a:t>Utility Methods</a:t>
            </a:r>
          </a:p>
          <a:p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1768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access rows and columns of a Pandas DataFrame. </a:t>
            </a:r>
          </a:p>
          <a:p>
            <a:r>
              <a:rPr lang="en-US" dirty="0"/>
              <a:t>We will spend some time reviewing the most used options. </a:t>
            </a:r>
            <a:endParaRPr lang="en-CA" dirty="0"/>
          </a:p>
          <a:p>
            <a:r>
              <a:rPr lang="en-CA" dirty="0">
                <a:solidFill>
                  <a:schemeClr val="accent6"/>
                </a:solidFill>
              </a:rPr>
              <a:t>[]</a:t>
            </a:r>
          </a:p>
          <a:p>
            <a:r>
              <a:rPr lang="en-CA" dirty="0">
                <a:solidFill>
                  <a:schemeClr val="accent6"/>
                </a:solidFill>
              </a:rPr>
              <a:t>.loc[]</a:t>
            </a:r>
          </a:p>
          <a:p>
            <a:r>
              <a:rPr lang="en-CA" dirty="0">
                <a:solidFill>
                  <a:schemeClr val="accent6"/>
                </a:solidFill>
              </a:rPr>
              <a:t>Boolean Array Selection</a:t>
            </a:r>
          </a:p>
          <a:p>
            <a:r>
              <a:rPr lang="en-CA" dirty="0">
                <a:solidFill>
                  <a:schemeClr val="accent6"/>
                </a:solidFill>
              </a:rPr>
              <a:t>.iloc[]</a:t>
            </a:r>
          </a:p>
        </p:txBody>
      </p:sp>
    </p:spTree>
    <p:extLst>
      <p:ext uri="{BB962C8B-B14F-4D97-AF65-F5344CB8AC3E}">
        <p14:creationId xmlns:p14="http://schemas.microsoft.com/office/powerpoint/2010/main" val="58324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access rows and columns of a Pandas DataFrame. </a:t>
            </a:r>
          </a:p>
          <a:p>
            <a:r>
              <a:rPr lang="en-US" dirty="0"/>
              <a:t>We will spend some time reviewing the most used options. </a:t>
            </a:r>
            <a:endParaRPr lang="en-CA" dirty="0"/>
          </a:p>
          <a:p>
            <a:r>
              <a:rPr lang="en-CA" b="1" dirty="0">
                <a:solidFill>
                  <a:schemeClr val="accent6"/>
                </a:solidFill>
              </a:rPr>
              <a:t>[]</a:t>
            </a:r>
          </a:p>
          <a:p>
            <a:r>
              <a:rPr lang="en-CA" dirty="0">
                <a:solidFill>
                  <a:schemeClr val="accent6"/>
                </a:solidFill>
              </a:rPr>
              <a:t>.loc[]</a:t>
            </a:r>
          </a:p>
          <a:p>
            <a:r>
              <a:rPr lang="en-CA" dirty="0">
                <a:solidFill>
                  <a:schemeClr val="accent6"/>
                </a:solidFill>
              </a:rPr>
              <a:t>Boolean Array Selection</a:t>
            </a:r>
          </a:p>
          <a:p>
            <a:r>
              <a:rPr lang="en-CA" dirty="0">
                <a:solidFill>
                  <a:schemeClr val="accent6"/>
                </a:solidFill>
              </a:rPr>
              <a:t>.iloc[]</a:t>
            </a:r>
          </a:p>
        </p:txBody>
      </p:sp>
    </p:spTree>
    <p:extLst>
      <p:ext uri="{BB962C8B-B14F-4D97-AF65-F5344CB8AC3E}">
        <p14:creationId xmlns:p14="http://schemas.microsoft.com/office/powerpoint/2010/main" val="780074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[] </a:t>
            </a:r>
            <a:r>
              <a:rPr lang="en-CA" dirty="0"/>
              <a:t>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/>
              <a:t>You can access columns using the square </a:t>
            </a:r>
            <a:r>
              <a:rPr lang="en-US" b="1" dirty="0">
                <a:solidFill>
                  <a:schemeClr val="accent6"/>
                </a:solidFill>
              </a:rPr>
              <a:t>[  ] </a:t>
            </a:r>
            <a:r>
              <a:rPr lang="en-US" dirty="0"/>
              <a:t>brackets.</a:t>
            </a:r>
          </a:p>
          <a:p>
            <a:r>
              <a:rPr lang="en-US" dirty="0">
                <a:solidFill>
                  <a:schemeClr val="accent6"/>
                </a:solidFill>
              </a:rPr>
              <a:t>You can pass a list of column names to select only those columns.</a:t>
            </a:r>
            <a:endParaRPr lang="en-CA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F642BB-4616-4918-B054-8D00CEC87C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44" t="36632" r="859" b="25937"/>
          <a:stretch/>
        </p:blipFill>
        <p:spPr>
          <a:xfrm>
            <a:off x="6911262" y="617438"/>
            <a:ext cx="5188528" cy="371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315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[] </a:t>
            </a:r>
            <a:r>
              <a:rPr lang="en-CA" dirty="0"/>
              <a:t>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/>
              <a:t>You can access columns using the square </a:t>
            </a:r>
            <a:r>
              <a:rPr lang="en-US" b="1" dirty="0">
                <a:solidFill>
                  <a:schemeClr val="accent6"/>
                </a:solidFill>
              </a:rPr>
              <a:t>[  ] </a:t>
            </a:r>
            <a:r>
              <a:rPr lang="en-US" dirty="0"/>
              <a:t>brackets.</a:t>
            </a:r>
          </a:p>
          <a:p>
            <a:r>
              <a:rPr lang="en-US" dirty="0">
                <a:solidFill>
                  <a:schemeClr val="accent6"/>
                </a:solidFill>
              </a:rPr>
              <a:t>If you pass a list with a single element you get back a DataFrame.</a:t>
            </a:r>
            <a:endParaRPr lang="en-CA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F14CA5-DECE-4983-8796-E5B970A22C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6" t="50000" r="860" b="13298"/>
          <a:stretch/>
        </p:blipFill>
        <p:spPr>
          <a:xfrm>
            <a:off x="6848474" y="569274"/>
            <a:ext cx="5289747" cy="369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07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What is Pandas</a:t>
            </a:r>
            <a:r>
              <a:rPr lang="en-CA" dirty="0">
                <a:solidFill>
                  <a:schemeClr val="accent6"/>
                </a:solidFill>
              </a:rPr>
              <a:t>?</a:t>
            </a: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23216CF-C9CE-4574-9FE2-45D8250EC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37DB4F-1957-4B3D-8061-586ACB4A4300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A8898-1D8B-4BAF-AFAD-3546EE9C403D}"/>
              </a:ext>
            </a:extLst>
          </p:cNvPr>
          <p:cNvSpPr txBox="1"/>
          <p:nvPr/>
        </p:nvSpPr>
        <p:spPr>
          <a:xfrm>
            <a:off x="5563092" y="4175762"/>
            <a:ext cx="2989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>
                <a:solidFill>
                  <a:schemeClr val="accent6"/>
                </a:solidFill>
              </a:rPr>
              <a:t>These are Pandas</a:t>
            </a:r>
            <a:r>
              <a:rPr lang="en-CA" sz="28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41780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[] </a:t>
            </a:r>
            <a:r>
              <a:rPr lang="en-CA" dirty="0"/>
              <a:t>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/>
              <a:t>You can access columns using the square </a:t>
            </a:r>
            <a:r>
              <a:rPr lang="en-US" b="1" dirty="0">
                <a:solidFill>
                  <a:schemeClr val="accent6"/>
                </a:solidFill>
              </a:rPr>
              <a:t>[  ] </a:t>
            </a:r>
            <a:r>
              <a:rPr lang="en-US" dirty="0"/>
              <a:t>brackets.</a:t>
            </a:r>
          </a:p>
          <a:p>
            <a:r>
              <a:rPr lang="en-US" dirty="0">
                <a:solidFill>
                  <a:schemeClr val="accent6"/>
                </a:solidFill>
              </a:rPr>
              <a:t>If you pass single column name string, you get back a Series.</a:t>
            </a:r>
            <a:endParaRPr lang="en-CA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69F6F0-C455-4803-A4F6-707EBB63D2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44" t="42952" r="782" b="32257"/>
          <a:stretch/>
        </p:blipFill>
        <p:spPr>
          <a:xfrm>
            <a:off x="6892212" y="590737"/>
            <a:ext cx="5243957" cy="247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5247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[] </a:t>
            </a:r>
            <a:r>
              <a:rPr lang="en-CA" dirty="0"/>
              <a:t>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/>
              <a:t>You can access columns using the square </a:t>
            </a:r>
            <a:r>
              <a:rPr lang="en-US" b="1" dirty="0">
                <a:solidFill>
                  <a:schemeClr val="accent6"/>
                </a:solidFill>
              </a:rPr>
              <a:t>[  ] </a:t>
            </a:r>
            <a:r>
              <a:rPr lang="en-US" dirty="0"/>
              <a:t>brackets.</a:t>
            </a:r>
          </a:p>
          <a:p>
            <a:r>
              <a:rPr lang="en-US" dirty="0">
                <a:solidFill>
                  <a:schemeClr val="accent6"/>
                </a:solidFill>
              </a:rPr>
              <a:t>You can modify and even add columns using the square brackets [ ].</a:t>
            </a:r>
            <a:endParaRPr lang="en-CA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F501BC-79B5-4C28-BA94-4E75E62262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6" t="38090" r="703" b="20834"/>
          <a:stretch/>
        </p:blipFill>
        <p:spPr>
          <a:xfrm>
            <a:off x="6890709" y="603689"/>
            <a:ext cx="5241756" cy="406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7771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[] </a:t>
            </a:r>
            <a:r>
              <a:rPr lang="en-CA" dirty="0"/>
              <a:t>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/>
              <a:t>You can access columns using the square </a:t>
            </a:r>
            <a:r>
              <a:rPr lang="en-US" b="1" dirty="0">
                <a:solidFill>
                  <a:schemeClr val="accent6"/>
                </a:solidFill>
              </a:rPr>
              <a:t>[  ] </a:t>
            </a:r>
            <a:r>
              <a:rPr lang="en-US" dirty="0"/>
              <a:t>brackets.</a:t>
            </a:r>
          </a:p>
          <a:p>
            <a:r>
              <a:rPr lang="en-US" dirty="0">
                <a:solidFill>
                  <a:schemeClr val="accent6"/>
                </a:solidFill>
              </a:rPr>
              <a:t>We can add a new column by assignment.</a:t>
            </a:r>
            <a:endParaRPr lang="en-CA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E9B5C-E938-4008-916D-BB68A7669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44" t="27638" r="937" b="33960"/>
          <a:stretch/>
        </p:blipFill>
        <p:spPr>
          <a:xfrm>
            <a:off x="6886574" y="622739"/>
            <a:ext cx="5207088" cy="384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552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[]</a:t>
            </a:r>
            <a:r>
              <a:rPr lang="en-CA" dirty="0"/>
              <a:t> 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/>
              <a:t>You can access columns using the square </a:t>
            </a:r>
            <a:r>
              <a:rPr lang="en-US" b="1" dirty="0">
                <a:solidFill>
                  <a:schemeClr val="accent6"/>
                </a:solidFill>
              </a:rPr>
              <a:t>[  ] </a:t>
            </a:r>
            <a:r>
              <a:rPr lang="en-US" dirty="0"/>
              <a:t>brackets.</a:t>
            </a:r>
          </a:p>
          <a:p>
            <a:r>
              <a:rPr lang="en-US" dirty="0">
                <a:solidFill>
                  <a:schemeClr val="accent6"/>
                </a:solidFill>
              </a:rPr>
              <a:t>We can also index by row numbers using the [] operator. </a:t>
            </a:r>
          </a:p>
          <a:p>
            <a:r>
              <a:rPr lang="en-US" dirty="0">
                <a:solidFill>
                  <a:schemeClr val="accent6"/>
                </a:solidFill>
              </a:rPr>
              <a:t>This is called a numeric slice.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4D319A-7514-4844-A04D-822D1E91F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5" t="58507" r="830" b="24013"/>
          <a:stretch/>
        </p:blipFill>
        <p:spPr>
          <a:xfrm>
            <a:off x="6857998" y="554143"/>
            <a:ext cx="5268196" cy="175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9692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[] </a:t>
            </a:r>
            <a:r>
              <a:rPr lang="en-CA" dirty="0"/>
              <a:t>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/>
              <a:t>You can access columns using the square </a:t>
            </a:r>
            <a:r>
              <a:rPr lang="en-US" b="1" dirty="0">
                <a:solidFill>
                  <a:schemeClr val="accent6"/>
                </a:solidFill>
              </a:rPr>
              <a:t>[  ] </a:t>
            </a:r>
            <a:r>
              <a:rPr lang="en-US" dirty="0"/>
              <a:t>brackets.</a:t>
            </a:r>
          </a:p>
          <a:p>
            <a:r>
              <a:rPr lang="en-US" dirty="0">
                <a:solidFill>
                  <a:srgbClr val="FEFEFE"/>
                </a:solidFill>
              </a:rPr>
              <a:t>Note: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elections[0] </a:t>
            </a:r>
            <a:r>
              <a:rPr lang="en-US" dirty="0">
                <a:solidFill>
                  <a:srgbClr val="FEFEFE"/>
                </a:solidFill>
              </a:rPr>
              <a:t>will not work unless the elections DataFrame has a column whose name is the numeric zero.</a:t>
            </a:r>
          </a:p>
          <a:p>
            <a:pPr lvl="1"/>
            <a:r>
              <a:rPr lang="en-US" dirty="0">
                <a:solidFill>
                  <a:srgbClr val="FEFEFE"/>
                </a:solidFill>
              </a:rPr>
              <a:t>It is possible for columns to have names that are non-String types, e.g. numeric, datetime etc.</a:t>
            </a:r>
          </a:p>
          <a:p>
            <a:pPr lvl="1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4D319A-7514-4844-A04D-822D1E91F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5" t="58507" r="830" b="24013"/>
          <a:stretch/>
        </p:blipFill>
        <p:spPr>
          <a:xfrm>
            <a:off x="6857998" y="554143"/>
            <a:ext cx="5268196" cy="175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620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access rows and columns of a Pandas DataFrame. </a:t>
            </a:r>
          </a:p>
          <a:p>
            <a:r>
              <a:rPr lang="en-US" dirty="0"/>
              <a:t>We will spend some time reviewing the most used options. </a:t>
            </a:r>
            <a:endParaRPr lang="en-CA" dirty="0"/>
          </a:p>
          <a:p>
            <a:r>
              <a:rPr lang="en-CA" dirty="0">
                <a:solidFill>
                  <a:schemeClr val="accent6"/>
                </a:solidFill>
              </a:rPr>
              <a:t>[]</a:t>
            </a:r>
          </a:p>
          <a:p>
            <a:r>
              <a:rPr lang="en-CA" b="1" dirty="0">
                <a:solidFill>
                  <a:schemeClr val="accent6"/>
                </a:solidFill>
              </a:rPr>
              <a:t>.loc[]</a:t>
            </a:r>
          </a:p>
          <a:p>
            <a:r>
              <a:rPr lang="en-CA" dirty="0">
                <a:solidFill>
                  <a:schemeClr val="accent6"/>
                </a:solidFill>
              </a:rPr>
              <a:t>Boolean Array Selection</a:t>
            </a:r>
            <a:endParaRPr lang="en-CA" b="1" dirty="0">
              <a:solidFill>
                <a:schemeClr val="accent6"/>
              </a:solidFill>
            </a:endParaRPr>
          </a:p>
          <a:p>
            <a:r>
              <a:rPr lang="en-CA" dirty="0">
                <a:solidFill>
                  <a:schemeClr val="accent6"/>
                </a:solidFill>
              </a:rPr>
              <a:t>.iloc[]</a:t>
            </a:r>
          </a:p>
        </p:txBody>
      </p:sp>
    </p:spTree>
    <p:extLst>
      <p:ext uri="{BB962C8B-B14F-4D97-AF65-F5344CB8AC3E}">
        <p14:creationId xmlns:p14="http://schemas.microsoft.com/office/powerpoint/2010/main" val="8325065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8A11A8-0C30-4F70-B060-18B275C5E8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13" t="27477" r="879" b="18017"/>
          <a:stretch/>
        </p:blipFill>
        <p:spPr>
          <a:xfrm>
            <a:off x="6850224" y="552450"/>
            <a:ext cx="5281631" cy="550545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565A07E-9DF9-4199-B6E7-9A878EB181AE}"/>
              </a:ext>
            </a:extLst>
          </p:cNvPr>
          <p:cNvCxnSpPr>
            <a:cxnSpLocks/>
          </p:cNvCxnSpPr>
          <p:nvPr/>
        </p:nvCxnSpPr>
        <p:spPr>
          <a:xfrm>
            <a:off x="3400425" y="4419600"/>
            <a:ext cx="3524250" cy="4000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38693D-2C49-40A8-AE2A-E1DB1F58A19C}"/>
              </a:ext>
            </a:extLst>
          </p:cNvPr>
          <p:cNvCxnSpPr>
            <a:cxnSpLocks/>
          </p:cNvCxnSpPr>
          <p:nvPr/>
        </p:nvCxnSpPr>
        <p:spPr>
          <a:xfrm>
            <a:off x="5162550" y="4419600"/>
            <a:ext cx="1762125" cy="13239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7077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450569-2E7D-4103-8297-428EC1A66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6" t="27639" r="850" b="6687"/>
          <a:stretch/>
        </p:blipFill>
        <p:spPr>
          <a:xfrm>
            <a:off x="7045486" y="569475"/>
            <a:ext cx="4875051" cy="609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657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  <a:p>
            <a:pPr lvl="1"/>
            <a:endParaRPr lang="en-US" b="1" dirty="0">
              <a:solidFill>
                <a:schemeClr val="accent6"/>
              </a:solidFill>
            </a:endParaRPr>
          </a:p>
          <a:p>
            <a:r>
              <a:rPr lang="en-US" b="1" dirty="0">
                <a:solidFill>
                  <a:schemeClr val="accent6"/>
                </a:solidFill>
              </a:rPr>
              <a:t>Range Slicing </a:t>
            </a:r>
            <a:r>
              <a:rPr lang="en-US" b="1" dirty="0">
                <a:solidFill>
                  <a:schemeClr val="accent2"/>
                </a:solidFill>
              </a:rPr>
              <a:t>[0:10] </a:t>
            </a:r>
            <a:r>
              <a:rPr lang="en-US" dirty="0">
                <a:solidFill>
                  <a:srgbClr val="FEFEFE"/>
                </a:solidFill>
              </a:rPr>
              <a:t>works with </a:t>
            </a:r>
            <a:r>
              <a:rPr lang="en-US" b="1" dirty="0">
                <a:solidFill>
                  <a:schemeClr val="accent6"/>
                </a:solidFill>
              </a:rPr>
              <a:t>.loc[] </a:t>
            </a:r>
            <a:r>
              <a:rPr lang="en-US" dirty="0">
                <a:solidFill>
                  <a:srgbClr val="FEFEFE"/>
                </a:solidFill>
              </a:rPr>
              <a:t>but only when the index is monotonic increasing or decreasing.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C6FFC8-4FAD-4BBC-BAC6-969000D77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13" t="27477" r="879" b="36028"/>
          <a:stretch/>
        </p:blipFill>
        <p:spPr>
          <a:xfrm>
            <a:off x="6850224" y="552450"/>
            <a:ext cx="5281631" cy="36861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DC3711-163D-481D-9107-3BD192F24515}"/>
              </a:ext>
            </a:extLst>
          </p:cNvPr>
          <p:cNvSpPr txBox="1"/>
          <p:nvPr/>
        </p:nvSpPr>
        <p:spPr>
          <a:xfrm>
            <a:off x="6850223" y="4413689"/>
            <a:ext cx="5281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chemeClr val="accent3"/>
                </a:solidFill>
              </a:rPr>
              <a:t>Will it work for elections_sample</a:t>
            </a:r>
            <a:r>
              <a:rPr lang="en-CA" sz="2400" b="1" dirty="0">
                <a:solidFill>
                  <a:schemeClr val="accent6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46126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  <a:p>
            <a:pPr lvl="1"/>
            <a:endParaRPr lang="en-US" b="1" dirty="0">
              <a:solidFill>
                <a:schemeClr val="accent6"/>
              </a:solidFill>
            </a:endParaRPr>
          </a:p>
          <a:p>
            <a:r>
              <a:rPr lang="en-US" b="1" dirty="0">
                <a:solidFill>
                  <a:schemeClr val="accent6"/>
                </a:solidFill>
              </a:rPr>
              <a:t>Range Slicing </a:t>
            </a:r>
            <a:r>
              <a:rPr lang="en-US" b="1" dirty="0">
                <a:solidFill>
                  <a:schemeClr val="accent2"/>
                </a:solidFill>
              </a:rPr>
              <a:t>[0:10] </a:t>
            </a:r>
            <a:r>
              <a:rPr lang="en-US" dirty="0">
                <a:solidFill>
                  <a:srgbClr val="FEFEFE"/>
                </a:solidFill>
              </a:rPr>
              <a:t>works with </a:t>
            </a:r>
            <a:r>
              <a:rPr lang="en-US" b="1" dirty="0">
                <a:solidFill>
                  <a:schemeClr val="accent6"/>
                </a:solidFill>
              </a:rPr>
              <a:t>.loc[] </a:t>
            </a:r>
            <a:r>
              <a:rPr lang="en-US" dirty="0">
                <a:solidFill>
                  <a:srgbClr val="FEFEFE"/>
                </a:solidFill>
              </a:rPr>
              <a:t>but only when the index is monotonic increasing or decreasing.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C6FFC8-4FAD-4BBC-BAC6-969000D77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13" t="27477" r="879" b="36028"/>
          <a:stretch/>
        </p:blipFill>
        <p:spPr>
          <a:xfrm>
            <a:off x="6850224" y="552450"/>
            <a:ext cx="5281631" cy="36861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9AAB1E-D28F-4DB0-8CEA-A2CC1286B551}"/>
              </a:ext>
            </a:extLst>
          </p:cNvPr>
          <p:cNvSpPr txBox="1"/>
          <p:nvPr/>
        </p:nvSpPr>
        <p:spPr>
          <a:xfrm>
            <a:off x="6850223" y="4413689"/>
            <a:ext cx="5281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chemeClr val="accent3"/>
                </a:solidFill>
              </a:rPr>
              <a:t>Will it work for elections_sample</a:t>
            </a:r>
            <a:r>
              <a:rPr lang="en-CA" sz="2400" b="1" dirty="0">
                <a:solidFill>
                  <a:schemeClr val="accent6"/>
                </a:solidFill>
              </a:rPr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487CD6-0113-4119-8F92-03E5884F6B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66" t="46153" r="2221" b="42323"/>
          <a:stretch/>
        </p:blipFill>
        <p:spPr>
          <a:xfrm>
            <a:off x="6850223" y="5068652"/>
            <a:ext cx="5212747" cy="133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7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455695" cy="4835479"/>
          </a:xfrm>
        </p:spPr>
        <p:txBody>
          <a:bodyPr/>
          <a:lstStyle/>
          <a:p>
            <a:r>
              <a:rPr lang="en-CA" dirty="0"/>
              <a:t>What else is Pandas</a:t>
            </a:r>
            <a:r>
              <a:rPr lang="en-CA" dirty="0">
                <a:solidFill>
                  <a:schemeClr val="accent6"/>
                </a:solidFill>
              </a:rPr>
              <a:t>?</a:t>
            </a:r>
          </a:p>
          <a:p>
            <a:r>
              <a:rPr lang="en-US" dirty="0">
                <a:solidFill>
                  <a:schemeClr val="accent6"/>
                </a:solidFill>
              </a:rPr>
              <a:t>A fast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>
                <a:solidFill>
                  <a:schemeClr val="accent6"/>
                </a:solidFill>
              </a:rPr>
              <a:t> powerful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>
                <a:solidFill>
                  <a:schemeClr val="accent6"/>
                </a:solidFill>
              </a:rPr>
              <a:t>flexible and easy to use open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>
                <a:solidFill>
                  <a:schemeClr val="accent6"/>
                </a:solidFill>
              </a:rPr>
              <a:t>source data analysis and manipulation tool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>
                <a:solidFill>
                  <a:schemeClr val="accent6"/>
                </a:solidFill>
              </a:rPr>
              <a:t> built on top of the </a:t>
            </a:r>
            <a:r>
              <a:rPr lang="en-US" b="1" dirty="0">
                <a:solidFill>
                  <a:schemeClr val="accent2"/>
                </a:solidFill>
              </a:rPr>
              <a:t>Python </a:t>
            </a:r>
            <a:r>
              <a:rPr lang="en-US" dirty="0">
                <a:solidFill>
                  <a:schemeClr val="accent6"/>
                </a:solidFill>
              </a:rPr>
              <a:t>programming language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>
                <a:solidFill>
                  <a:srgbClr val="FEFEFE"/>
                </a:solidFill>
              </a:rPr>
              <a:t>Pandas stands for </a:t>
            </a:r>
            <a:r>
              <a:rPr lang="en-US" dirty="0">
                <a:solidFill>
                  <a:schemeClr val="accent6"/>
                </a:solidFill>
              </a:rPr>
              <a:t>“</a:t>
            </a:r>
            <a:r>
              <a:rPr lang="en-US" dirty="0">
                <a:solidFill>
                  <a:srgbClr val="FEFEFE"/>
                </a:solidFill>
              </a:rPr>
              <a:t>Python Data Analysis Library </a:t>
            </a:r>
            <a:r>
              <a:rPr lang="en-US" dirty="0">
                <a:solidFill>
                  <a:schemeClr val="accent6"/>
                </a:solidFill>
              </a:rPr>
              <a:t>”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23216CF-C9CE-4574-9FE2-45D8250EC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37DB4F-1957-4B3D-8061-586ACB4A4300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06105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  <a:p>
            <a:endParaRPr lang="en-US" dirty="0">
              <a:solidFill>
                <a:srgbClr val="FEFEFE"/>
              </a:solidFill>
            </a:endParaRPr>
          </a:p>
          <a:p>
            <a:r>
              <a:rPr lang="en-US" dirty="0">
                <a:solidFill>
                  <a:srgbClr val="FEFEFE"/>
                </a:solidFill>
              </a:rPr>
              <a:t>If you give </a:t>
            </a:r>
            <a:r>
              <a:rPr lang="en-US" b="1" dirty="0">
                <a:solidFill>
                  <a:schemeClr val="accent6"/>
                </a:solidFill>
              </a:rPr>
              <a:t>.loc[] </a:t>
            </a:r>
            <a:r>
              <a:rPr lang="en-US" dirty="0">
                <a:solidFill>
                  <a:srgbClr val="FEFEFE"/>
                </a:solidFill>
              </a:rPr>
              <a:t>single scalar arguments for the requested rows and columns, you get back just a single value.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F71E76-9025-47DA-B1AD-88A1C41DAD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83" t="65069" r="5229" b="27639"/>
          <a:stretch/>
        </p:blipFill>
        <p:spPr>
          <a:xfrm>
            <a:off x="6926424" y="624004"/>
            <a:ext cx="5065551" cy="95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5318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access rows and columns of a Pandas DataFrame. </a:t>
            </a:r>
          </a:p>
          <a:p>
            <a:r>
              <a:rPr lang="en-US" dirty="0"/>
              <a:t>We will spend some time reviewing the most used options. </a:t>
            </a:r>
            <a:endParaRPr lang="en-CA" dirty="0"/>
          </a:p>
          <a:p>
            <a:r>
              <a:rPr lang="en-CA" dirty="0">
                <a:solidFill>
                  <a:schemeClr val="accent6"/>
                </a:solidFill>
              </a:rPr>
              <a:t>[]</a:t>
            </a:r>
          </a:p>
          <a:p>
            <a:r>
              <a:rPr lang="en-CA" dirty="0">
                <a:solidFill>
                  <a:schemeClr val="accent6"/>
                </a:solidFill>
              </a:rPr>
              <a:t>.loc[]</a:t>
            </a:r>
          </a:p>
          <a:p>
            <a:r>
              <a:rPr lang="en-CA" b="1" dirty="0">
                <a:solidFill>
                  <a:schemeClr val="accent6"/>
                </a:solidFill>
              </a:rPr>
              <a:t>Boolean Array Selection</a:t>
            </a:r>
          </a:p>
          <a:p>
            <a:r>
              <a:rPr lang="en-CA" dirty="0">
                <a:solidFill>
                  <a:schemeClr val="accent6"/>
                </a:solidFill>
              </a:rPr>
              <a:t>.iloc[]</a:t>
            </a:r>
          </a:p>
        </p:txBody>
      </p:sp>
    </p:spTree>
    <p:extLst>
      <p:ext uri="{BB962C8B-B14F-4D97-AF65-F5344CB8AC3E}">
        <p14:creationId xmlns:p14="http://schemas.microsoft.com/office/powerpoint/2010/main" val="19147059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b="1" dirty="0">
                <a:solidFill>
                  <a:schemeClr val="accent6"/>
                </a:solidFill>
              </a:rPr>
              <a:t>[ ] </a:t>
            </a:r>
            <a:r>
              <a:rPr lang="en-US" dirty="0">
                <a:solidFill>
                  <a:srgbClr val="FEFEFE"/>
                </a:solidFill>
              </a:rPr>
              <a:t>and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support arrays of Booleans as an input. </a:t>
            </a:r>
          </a:p>
          <a:p>
            <a:r>
              <a:rPr lang="en-US" dirty="0">
                <a:solidFill>
                  <a:srgbClr val="FEFEFE"/>
                </a:solidFill>
              </a:rPr>
              <a:t>In this case, the array must be exactly as long as the number of rows or columns. </a:t>
            </a:r>
          </a:p>
          <a:p>
            <a:r>
              <a:rPr lang="en-US" dirty="0">
                <a:solidFill>
                  <a:srgbClr val="FEFEFE"/>
                </a:solidFill>
              </a:rPr>
              <a:t>The result is a filtered version of the DataFrame, where only rows corresponding to True appear.</a:t>
            </a:r>
          </a:p>
          <a:p>
            <a:r>
              <a:rPr lang="en-US" dirty="0">
                <a:solidFill>
                  <a:srgbClr val="FEFEFE"/>
                </a:solidFill>
              </a:rPr>
              <a:t>This functionality is similar to </a:t>
            </a:r>
            <a:r>
              <a:rPr lang="en-US" dirty="0">
                <a:solidFill>
                  <a:schemeClr val="accent6"/>
                </a:solidFill>
              </a:rPr>
              <a:t>WHERE</a:t>
            </a:r>
            <a:r>
              <a:rPr lang="en-US" dirty="0">
                <a:solidFill>
                  <a:srgbClr val="FEFEFE"/>
                </a:solidFill>
              </a:rPr>
              <a:t> in SQL.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C4F137-AF7D-42DE-B05C-920EEAE44F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6" t="30256" r="860" b="10686"/>
          <a:stretch/>
        </p:blipFill>
        <p:spPr>
          <a:xfrm>
            <a:off x="6850224" y="605575"/>
            <a:ext cx="5256051" cy="59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895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b="1" dirty="0">
                <a:solidFill>
                  <a:schemeClr val="accent6"/>
                </a:solidFill>
              </a:rPr>
              <a:t>[ ] </a:t>
            </a:r>
            <a:r>
              <a:rPr lang="en-US" dirty="0">
                <a:solidFill>
                  <a:srgbClr val="FEFEFE"/>
                </a:solidFill>
              </a:rPr>
              <a:t>and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support arrays of Booleans as an input. </a:t>
            </a:r>
          </a:p>
          <a:p>
            <a:r>
              <a:rPr lang="en-US" dirty="0">
                <a:solidFill>
                  <a:srgbClr val="FEFEFE"/>
                </a:solidFill>
              </a:rPr>
              <a:t>In this case, the array must be exactly as long as the number of rows or columns. </a:t>
            </a:r>
          </a:p>
          <a:p>
            <a:r>
              <a:rPr lang="en-US" dirty="0">
                <a:solidFill>
                  <a:srgbClr val="FEFEFE"/>
                </a:solidFill>
              </a:rPr>
              <a:t>The result is a filtered version of the DataFrame, where only rows corresponding to True appear.</a:t>
            </a:r>
          </a:p>
          <a:p>
            <a:r>
              <a:rPr lang="en-US" dirty="0">
                <a:solidFill>
                  <a:srgbClr val="FEFEFE"/>
                </a:solidFill>
              </a:rPr>
              <a:t>This functionality is similar to </a:t>
            </a:r>
            <a:r>
              <a:rPr lang="en-US" dirty="0">
                <a:solidFill>
                  <a:schemeClr val="accent6"/>
                </a:solidFill>
              </a:rPr>
              <a:t>WHERE</a:t>
            </a:r>
            <a:r>
              <a:rPr lang="en-US" dirty="0">
                <a:solidFill>
                  <a:srgbClr val="FEFEFE"/>
                </a:solidFill>
              </a:rPr>
              <a:t> in SQL.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BE6EE2-4A70-4778-8BCD-42E6B965F8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75" t="22292" r="782" b="17674"/>
          <a:stretch/>
        </p:blipFill>
        <p:spPr>
          <a:xfrm>
            <a:off x="6867525" y="513461"/>
            <a:ext cx="5286376" cy="602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3679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One very common task in Data Science is filtering. </a:t>
            </a:r>
          </a:p>
          <a:p>
            <a:r>
              <a:rPr lang="en-US" dirty="0">
                <a:solidFill>
                  <a:srgbClr val="FEFEFE"/>
                </a:solidFill>
              </a:rPr>
              <a:t>Boolean Array Selection is one way to achieve this in Pandas. </a:t>
            </a:r>
          </a:p>
          <a:p>
            <a:r>
              <a:rPr lang="en-US" dirty="0">
                <a:solidFill>
                  <a:srgbClr val="FEFEFE"/>
                </a:solidFill>
              </a:rPr>
              <a:t>We start by observing logical operators like the equality operator </a:t>
            </a:r>
            <a:r>
              <a:rPr lang="en-US" b="1" dirty="0">
                <a:solidFill>
                  <a:schemeClr val="accent6"/>
                </a:solidFill>
              </a:rPr>
              <a:t>==</a:t>
            </a:r>
            <a:r>
              <a:rPr lang="en-US" dirty="0">
                <a:solidFill>
                  <a:srgbClr val="FEFEFE"/>
                </a:solidFill>
              </a:rPr>
              <a:t> can be applied to Pandas Series data to generate a Boolean array. </a:t>
            </a:r>
          </a:p>
          <a:p>
            <a:r>
              <a:rPr lang="en-US" dirty="0">
                <a:solidFill>
                  <a:srgbClr val="FEFEFE"/>
                </a:solidFill>
              </a:rPr>
              <a:t>For example, we can compare the Result column to the String ‘win’.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243E44-941F-45F4-9C0F-7C3897F5AE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647" t="22684" r="2137" b="5285"/>
          <a:stretch/>
        </p:blipFill>
        <p:spPr>
          <a:xfrm>
            <a:off x="6866271" y="573081"/>
            <a:ext cx="5264121" cy="574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786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EFEFE"/>
                </a:solidFill>
              </a:rPr>
              <a:t>The output of the logical operator applied to the Series is another Series with the same name and index, but of datatype Boolean. </a:t>
            </a:r>
          </a:p>
          <a:p>
            <a:r>
              <a:rPr lang="en-US" dirty="0">
                <a:solidFill>
                  <a:srgbClr val="FEFEFE"/>
                </a:solidFill>
              </a:rPr>
              <a:t>The entry at row </a:t>
            </a:r>
            <a:r>
              <a:rPr lang="en-US" b="1" i="1" dirty="0">
                <a:solidFill>
                  <a:schemeClr val="accent6"/>
                </a:solidFill>
              </a:rPr>
              <a:t>i</a:t>
            </a:r>
            <a:r>
              <a:rPr lang="en-US" dirty="0">
                <a:solidFill>
                  <a:srgbClr val="FEFEFE"/>
                </a:solidFill>
              </a:rPr>
              <a:t> represents the result of the application of that operator to the entry of the original Series at row </a:t>
            </a:r>
            <a:r>
              <a:rPr lang="en-US" b="1" i="1" dirty="0">
                <a:solidFill>
                  <a:schemeClr val="accent6"/>
                </a:solidFill>
              </a:rPr>
              <a:t>i</a:t>
            </a:r>
            <a:r>
              <a:rPr lang="en-US" dirty="0">
                <a:solidFill>
                  <a:srgbClr val="FEFEFE"/>
                </a:solidFill>
              </a:rPr>
              <a:t>.</a:t>
            </a:r>
          </a:p>
          <a:p>
            <a:r>
              <a:rPr lang="en-US" dirty="0">
                <a:solidFill>
                  <a:srgbClr val="FEFEFE"/>
                </a:solidFill>
              </a:rPr>
              <a:t>Such a Boolean Series can be used as an argument to the </a:t>
            </a:r>
            <a:r>
              <a:rPr lang="en-US" b="1" dirty="0">
                <a:solidFill>
                  <a:schemeClr val="accent6"/>
                </a:solidFill>
              </a:rPr>
              <a:t>[ ] </a:t>
            </a:r>
            <a:r>
              <a:rPr lang="en-US" dirty="0">
                <a:solidFill>
                  <a:srgbClr val="FEFEFE"/>
                </a:solidFill>
              </a:rPr>
              <a:t>operator.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F0B340-F423-4E27-9F22-6D89C68FA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34" t="21578" r="824" b="41836"/>
          <a:stretch/>
        </p:blipFill>
        <p:spPr>
          <a:xfrm>
            <a:off x="6803208" y="558299"/>
            <a:ext cx="4941624" cy="329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3073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EFEFE"/>
                </a:solidFill>
              </a:rPr>
              <a:t>We can select multiple criteria by creating multiple Boolean Series and combining them using the </a:t>
            </a:r>
            <a:r>
              <a:rPr lang="en-US" b="1" dirty="0">
                <a:solidFill>
                  <a:schemeClr val="accent6"/>
                </a:solidFill>
              </a:rPr>
              <a:t>&amp;</a:t>
            </a:r>
            <a:r>
              <a:rPr lang="en-US" dirty="0">
                <a:solidFill>
                  <a:srgbClr val="FEFEFE"/>
                </a:solidFill>
              </a:rPr>
              <a:t> operator.</a:t>
            </a:r>
          </a:p>
          <a:p>
            <a:r>
              <a:rPr lang="en-US" dirty="0">
                <a:solidFill>
                  <a:srgbClr val="FEFEFE"/>
                </a:solidFill>
              </a:rPr>
              <a:t>Using the logical negation </a:t>
            </a:r>
            <a:r>
              <a:rPr lang="en-US" dirty="0">
                <a:solidFill>
                  <a:schemeClr val="accent6"/>
                </a:solidFill>
              </a:rPr>
              <a:t>~</a:t>
            </a:r>
            <a:r>
              <a:rPr lang="en-US" dirty="0">
                <a:solidFill>
                  <a:srgbClr val="FEFEFE"/>
                </a:solidFill>
              </a:rPr>
              <a:t> operator, which means Not.</a:t>
            </a:r>
          </a:p>
          <a:p>
            <a:r>
              <a:rPr lang="en-US" dirty="0">
                <a:solidFill>
                  <a:schemeClr val="accent6"/>
                </a:solidFill>
              </a:rPr>
              <a:t>~</a:t>
            </a:r>
            <a:r>
              <a:rPr lang="en-US" dirty="0">
                <a:solidFill>
                  <a:srgbClr val="FEFEFE"/>
                </a:solidFill>
              </a:rPr>
              <a:t>(elections['%'] &lt; 50)</a:t>
            </a:r>
          </a:p>
          <a:p>
            <a:r>
              <a:rPr lang="en-US" dirty="0">
                <a:solidFill>
                  <a:srgbClr val="FEFEFE"/>
                </a:solidFill>
              </a:rPr>
              <a:t>You can also use the </a:t>
            </a:r>
            <a:r>
              <a:rPr lang="en-US" b="1" dirty="0">
                <a:solidFill>
                  <a:schemeClr val="accent6"/>
                </a:solidFill>
              </a:rPr>
              <a:t>|</a:t>
            </a:r>
            <a:r>
              <a:rPr lang="en-US" dirty="0">
                <a:solidFill>
                  <a:srgbClr val="FEFEFE"/>
                </a:solidFill>
              </a:rPr>
              <a:t> operator, which mean Or.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F0B340-F423-4E27-9F22-6D89C68FA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34" t="21578" r="824" b="10531"/>
          <a:stretch/>
        </p:blipFill>
        <p:spPr>
          <a:xfrm>
            <a:off x="6803208" y="558299"/>
            <a:ext cx="4941624" cy="611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2857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access rows and columns of a Pandas DataFrame. </a:t>
            </a:r>
          </a:p>
          <a:p>
            <a:r>
              <a:rPr lang="en-US" dirty="0"/>
              <a:t>We will spend some time reviewing the most used options. </a:t>
            </a:r>
            <a:endParaRPr lang="en-CA" dirty="0"/>
          </a:p>
          <a:p>
            <a:r>
              <a:rPr lang="en-CA" dirty="0">
                <a:solidFill>
                  <a:schemeClr val="accent6"/>
                </a:solidFill>
              </a:rPr>
              <a:t>[]</a:t>
            </a:r>
          </a:p>
          <a:p>
            <a:r>
              <a:rPr lang="en-CA" dirty="0">
                <a:solidFill>
                  <a:schemeClr val="accent6"/>
                </a:solidFill>
              </a:rPr>
              <a:t>.loc[]</a:t>
            </a:r>
          </a:p>
          <a:p>
            <a:r>
              <a:rPr lang="en-CA" dirty="0">
                <a:solidFill>
                  <a:schemeClr val="accent6"/>
                </a:solidFill>
              </a:rPr>
              <a:t>Boolean Array Selection</a:t>
            </a:r>
          </a:p>
          <a:p>
            <a:r>
              <a:rPr lang="en-CA" b="1" dirty="0">
                <a:solidFill>
                  <a:schemeClr val="accent6"/>
                </a:solidFill>
              </a:rPr>
              <a:t>.iloc[]</a:t>
            </a:r>
          </a:p>
        </p:txBody>
      </p:sp>
    </p:spTree>
    <p:extLst>
      <p:ext uri="{BB962C8B-B14F-4D97-AF65-F5344CB8AC3E}">
        <p14:creationId xmlns:p14="http://schemas.microsoft.com/office/powerpoint/2010/main" val="312503927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.iloc()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b="1" dirty="0">
                <a:solidFill>
                  <a:schemeClr val="accent6"/>
                </a:solidFill>
              </a:rPr>
              <a:t>.loc</a:t>
            </a:r>
            <a:r>
              <a:rPr lang="en-US" dirty="0">
                <a:solidFill>
                  <a:srgbClr val="FEFEFE"/>
                </a:solidFill>
              </a:rPr>
              <a:t>'s cousin </a:t>
            </a:r>
            <a:r>
              <a:rPr lang="en-US" b="1" dirty="0">
                <a:solidFill>
                  <a:schemeClr val="accent6"/>
                </a:solidFill>
              </a:rPr>
              <a:t>iloc</a:t>
            </a:r>
            <a:r>
              <a:rPr lang="en-US" dirty="0">
                <a:solidFill>
                  <a:srgbClr val="FEFEFE"/>
                </a:solidFill>
              </a:rPr>
              <a:t> is very similar, but is used to access based on numerical position instead of label. </a:t>
            </a:r>
          </a:p>
          <a:p>
            <a:r>
              <a:rPr lang="en-US" dirty="0">
                <a:solidFill>
                  <a:srgbClr val="FEFEFE"/>
                </a:solidFill>
              </a:rPr>
              <a:t>For example, to access to the first 3 rows and first 3 columns of a table, we can use </a:t>
            </a:r>
            <a:r>
              <a:rPr lang="en-US" b="1" dirty="0">
                <a:solidFill>
                  <a:schemeClr val="accent6"/>
                </a:solidFill>
              </a:rPr>
              <a:t>.iloc[</a:t>
            </a:r>
            <a:r>
              <a:rPr lang="en-US" dirty="0">
                <a:solidFill>
                  <a:srgbClr val="FEFEFE"/>
                </a:solidFill>
              </a:rPr>
              <a:t>0:3, 0:3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  <a:r>
              <a:rPr lang="en-US" dirty="0">
                <a:solidFill>
                  <a:srgbClr val="FEFEFE"/>
                </a:solidFill>
              </a:rPr>
              <a:t>.</a:t>
            </a:r>
          </a:p>
          <a:p>
            <a:r>
              <a:rPr lang="en-US" dirty="0">
                <a:solidFill>
                  <a:srgbClr val="FEFEFE"/>
                </a:solidFill>
              </a:rPr>
              <a:t>.iloc slicing is exclusive, just like standard Python slicing of numerical values.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CC4B43-E8CB-44AA-8E7F-2D03010142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642" t="19592" r="825" b="14136"/>
          <a:stretch/>
        </p:blipFill>
        <p:spPr>
          <a:xfrm>
            <a:off x="6828815" y="570768"/>
            <a:ext cx="5009747" cy="60861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4A8E7F-EC6C-21FF-FC57-437B0DE536BD}"/>
              </a:ext>
            </a:extLst>
          </p:cNvPr>
          <p:cNvSpPr txBox="1"/>
          <p:nvPr/>
        </p:nvSpPr>
        <p:spPr>
          <a:xfrm>
            <a:off x="7521677" y="873104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0DED7B-E7FC-B450-4D09-6350DE227D83}"/>
              </a:ext>
            </a:extLst>
          </p:cNvPr>
          <p:cNvSpPr txBox="1"/>
          <p:nvPr/>
        </p:nvSpPr>
        <p:spPr>
          <a:xfrm>
            <a:off x="8206243" y="873103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EE240-8846-3DFB-F002-7B6A54AEF9E3}"/>
              </a:ext>
            </a:extLst>
          </p:cNvPr>
          <p:cNvSpPr txBox="1"/>
          <p:nvPr/>
        </p:nvSpPr>
        <p:spPr>
          <a:xfrm>
            <a:off x="8628600" y="873102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FB1EAB-487D-B4C2-8007-50025B698867}"/>
              </a:ext>
            </a:extLst>
          </p:cNvPr>
          <p:cNvSpPr txBox="1"/>
          <p:nvPr/>
        </p:nvSpPr>
        <p:spPr>
          <a:xfrm>
            <a:off x="8951826" y="873101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E340D9-02E5-0E04-858B-6632CA0F14AE}"/>
              </a:ext>
            </a:extLst>
          </p:cNvPr>
          <p:cNvSpPr txBox="1"/>
          <p:nvPr/>
        </p:nvSpPr>
        <p:spPr>
          <a:xfrm>
            <a:off x="9432267" y="873100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5E1985-E785-02FC-40DD-B3F2AE73998C}"/>
              </a:ext>
            </a:extLst>
          </p:cNvPr>
          <p:cNvSpPr txBox="1"/>
          <p:nvPr/>
        </p:nvSpPr>
        <p:spPr>
          <a:xfrm>
            <a:off x="6714681" y="1294333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F5E43A-524A-8F1D-69F8-8C6293AD4734}"/>
              </a:ext>
            </a:extLst>
          </p:cNvPr>
          <p:cNvSpPr txBox="1"/>
          <p:nvPr/>
        </p:nvSpPr>
        <p:spPr>
          <a:xfrm>
            <a:off x="6714681" y="1534509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BA7924-A88D-F8C5-7EED-AC0849A117E2}"/>
              </a:ext>
            </a:extLst>
          </p:cNvPr>
          <p:cNvSpPr txBox="1"/>
          <p:nvPr/>
        </p:nvSpPr>
        <p:spPr>
          <a:xfrm>
            <a:off x="6714681" y="1785662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E8585D-7C3D-ABF5-552D-4A1C41B8F7F5}"/>
              </a:ext>
            </a:extLst>
          </p:cNvPr>
          <p:cNvSpPr txBox="1"/>
          <p:nvPr/>
        </p:nvSpPr>
        <p:spPr>
          <a:xfrm>
            <a:off x="6714681" y="2025838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012F4B-051C-8A7D-6FDF-FC7DC953D4B6}"/>
              </a:ext>
            </a:extLst>
          </p:cNvPr>
          <p:cNvSpPr txBox="1"/>
          <p:nvPr/>
        </p:nvSpPr>
        <p:spPr>
          <a:xfrm>
            <a:off x="6714681" y="2276991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397790-1EC6-0EBF-CDDC-C645B0AA88E6}"/>
              </a:ext>
            </a:extLst>
          </p:cNvPr>
          <p:cNvSpPr txBox="1"/>
          <p:nvPr/>
        </p:nvSpPr>
        <p:spPr>
          <a:xfrm>
            <a:off x="6714681" y="2517167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422105-CA32-A961-FE79-C3A5D9D415E6}"/>
              </a:ext>
            </a:extLst>
          </p:cNvPr>
          <p:cNvSpPr txBox="1"/>
          <p:nvPr/>
        </p:nvSpPr>
        <p:spPr>
          <a:xfrm>
            <a:off x="6714681" y="2768320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9EF667-1CB8-69D5-4912-476998766A9D}"/>
              </a:ext>
            </a:extLst>
          </p:cNvPr>
          <p:cNvSpPr txBox="1"/>
          <p:nvPr/>
        </p:nvSpPr>
        <p:spPr>
          <a:xfrm>
            <a:off x="6714681" y="3030140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0A206C-DF77-0A0D-B42B-2E67BA8C3DE4}"/>
              </a:ext>
            </a:extLst>
          </p:cNvPr>
          <p:cNvSpPr txBox="1"/>
          <p:nvPr/>
        </p:nvSpPr>
        <p:spPr>
          <a:xfrm>
            <a:off x="6714681" y="3275111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3D2E1B-6D45-87F4-2347-EDB29979BD3E}"/>
              </a:ext>
            </a:extLst>
          </p:cNvPr>
          <p:cNvSpPr txBox="1"/>
          <p:nvPr/>
        </p:nvSpPr>
        <p:spPr>
          <a:xfrm>
            <a:off x="6714681" y="3525133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9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38A2527-C5BC-596E-9942-019834861071}"/>
              </a:ext>
            </a:extLst>
          </p:cNvPr>
          <p:cNvCxnSpPr/>
          <p:nvPr/>
        </p:nvCxnSpPr>
        <p:spPr>
          <a:xfrm>
            <a:off x="7055034" y="1139582"/>
            <a:ext cx="0" cy="273629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851A547-EE64-C1C8-30DB-35445027DA98}"/>
              </a:ext>
            </a:extLst>
          </p:cNvPr>
          <p:cNvCxnSpPr>
            <a:cxnSpLocks/>
          </p:cNvCxnSpPr>
          <p:nvPr/>
        </p:nvCxnSpPr>
        <p:spPr>
          <a:xfrm>
            <a:off x="6944511" y="1192675"/>
            <a:ext cx="286021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4986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will use both </a:t>
            </a:r>
            <a:r>
              <a:rPr lang="en-US" b="1" dirty="0">
                <a:solidFill>
                  <a:schemeClr val="accent6"/>
                </a:solidFill>
              </a:rPr>
              <a:t>.loc[]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6"/>
                </a:solidFill>
              </a:rPr>
              <a:t>.iloc[] </a:t>
            </a:r>
            <a:r>
              <a:rPr lang="en-US" dirty="0"/>
              <a:t>in the course. </a:t>
            </a:r>
          </a:p>
          <a:p>
            <a:r>
              <a:rPr lang="en-US" b="1" dirty="0">
                <a:solidFill>
                  <a:schemeClr val="accent6"/>
                </a:solidFill>
              </a:rPr>
              <a:t>.loc[] </a:t>
            </a:r>
            <a:r>
              <a:rPr lang="en-US" dirty="0"/>
              <a:t>is generally preferred for a number of reasons, for example:</a:t>
            </a:r>
          </a:p>
          <a:p>
            <a:pPr lvl="1"/>
            <a:r>
              <a:rPr lang="en-US" dirty="0"/>
              <a:t>It is harder to make mistakes since you have to literally write out what you want to get.</a:t>
            </a:r>
          </a:p>
          <a:p>
            <a:pPr lvl="1"/>
            <a:r>
              <a:rPr lang="en-US" dirty="0"/>
              <a:t>Code is easier to read, because the reader doesn't have to know e.g. what column #31 represents.</a:t>
            </a:r>
          </a:p>
          <a:p>
            <a:pPr lvl="1"/>
            <a:r>
              <a:rPr lang="en-US" dirty="0"/>
              <a:t>It is robust against permutations of the data, e.g. the database admit switches the order of two columns.</a:t>
            </a:r>
          </a:p>
        </p:txBody>
      </p:sp>
    </p:spTree>
    <p:extLst>
      <p:ext uri="{BB962C8B-B14F-4D97-AF65-F5344CB8AC3E}">
        <p14:creationId xmlns:p14="http://schemas.microsoft.com/office/powerpoint/2010/main" val="1405820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455695" cy="4835479"/>
          </a:xfrm>
        </p:spPr>
        <p:txBody>
          <a:bodyPr/>
          <a:lstStyle/>
          <a:p>
            <a:r>
              <a:rPr lang="en-US" dirty="0"/>
              <a:t>You have free access to a fantastic book by the creator of Pandas</a:t>
            </a:r>
            <a:r>
              <a:rPr lang="en-US" dirty="0">
                <a:solidFill>
                  <a:srgbClr val="02FE0E"/>
                </a:solidFill>
              </a:rPr>
              <a:t>!</a:t>
            </a:r>
          </a:p>
          <a:p>
            <a:r>
              <a:rPr lang="en-US" dirty="0">
                <a:solidFill>
                  <a:srgbClr val="FEFEFE"/>
                </a:solidFill>
              </a:rPr>
              <a:t>Click</a:t>
            </a:r>
            <a:r>
              <a:rPr lang="en-US" dirty="0">
                <a:solidFill>
                  <a:srgbClr val="02FE0E"/>
                </a:solidFill>
              </a:rPr>
              <a:t> </a:t>
            </a:r>
            <a:r>
              <a:rPr lang="en-US" dirty="0">
                <a:solidFill>
                  <a:srgbClr val="02FE0E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CA" dirty="0">
              <a:solidFill>
                <a:schemeClr val="accent2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F2225D-EE0A-D2CF-2FA5-8EB5D8F31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3691" y="634927"/>
            <a:ext cx="4565514" cy="5910406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53439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FEFEFE"/>
                </a:solidFill>
              </a:rPr>
              <a:t>DataFrames</a:t>
            </a:r>
          </a:p>
          <a:p>
            <a:r>
              <a:rPr lang="en-CA" dirty="0">
                <a:solidFill>
                  <a:srgbClr val="FEFEFE"/>
                </a:solidFill>
              </a:rPr>
              <a:t>Pandas Data Structures</a:t>
            </a:r>
          </a:p>
          <a:p>
            <a:r>
              <a:rPr lang="en-CA" dirty="0">
                <a:solidFill>
                  <a:srgbClr val="FEFEFE"/>
                </a:solidFill>
              </a:rPr>
              <a:t>Importing Data</a:t>
            </a:r>
          </a:p>
          <a:p>
            <a:r>
              <a:rPr lang="en-CA" dirty="0">
                <a:solidFill>
                  <a:srgbClr val="FEFEFE"/>
                </a:solidFill>
              </a:rPr>
              <a:t>Indexing</a:t>
            </a:r>
          </a:p>
          <a:p>
            <a:r>
              <a:rPr lang="en-CA" b="1" dirty="0">
                <a:solidFill>
                  <a:srgbClr val="FEFEFE"/>
                </a:solidFill>
              </a:rPr>
              <a:t>Utility Methods</a:t>
            </a:r>
          </a:p>
          <a:p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90399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Pandas has number of very useful helper methods.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F82047-F741-4F36-934C-368378A6E94E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549154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.shape</a:t>
            </a:r>
          </a:p>
          <a:p>
            <a:r>
              <a:rPr lang="en-US" dirty="0">
                <a:solidFill>
                  <a:srgbClr val="FEFEFE"/>
                </a:solidFill>
              </a:rPr>
              <a:t>.size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BAA7B5-D91A-4A03-9666-5EB8A80F3D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67" t="19249" r="814" b="55661"/>
          <a:stretch/>
        </p:blipFill>
        <p:spPr>
          <a:xfrm>
            <a:off x="6792337" y="603115"/>
            <a:ext cx="5291848" cy="242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695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.sort_values()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07B5A6-A82F-4DF1-8FEB-B76631A85F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622" t="23316" r="5438" b="39288"/>
          <a:stretch/>
        </p:blipFill>
        <p:spPr>
          <a:xfrm>
            <a:off x="6857998" y="529115"/>
            <a:ext cx="4769005" cy="443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1616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.rename()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D05132-0989-4BAA-B448-7B5C9F552B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05" t="26461" r="2427" b="50000"/>
          <a:stretch/>
        </p:blipFill>
        <p:spPr>
          <a:xfrm>
            <a:off x="6884894" y="573728"/>
            <a:ext cx="5142232" cy="204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978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.dtypes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B4BD74-7130-4900-B559-0F0E9EC5F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29" t="49834" r="14500" b="34604"/>
          <a:stretch/>
        </p:blipFill>
        <p:spPr>
          <a:xfrm>
            <a:off x="7003227" y="727514"/>
            <a:ext cx="3168878" cy="227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92082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.describe()</a:t>
            </a:r>
          </a:p>
          <a:p>
            <a:r>
              <a:rPr lang="en-US" dirty="0">
                <a:solidFill>
                  <a:srgbClr val="FEFEFE"/>
                </a:solidFill>
              </a:rPr>
              <a:t>.info()</a:t>
            </a:r>
          </a:p>
          <a:p>
            <a:r>
              <a:rPr lang="en-US" dirty="0">
                <a:solidFill>
                  <a:srgbClr val="FEFEFE"/>
                </a:solidFill>
              </a:rPr>
              <a:t>.unique()</a:t>
            </a:r>
          </a:p>
          <a:p>
            <a:r>
              <a:rPr lang="en-US" dirty="0">
                <a:solidFill>
                  <a:srgbClr val="FEFEFE"/>
                </a:solidFill>
              </a:rPr>
              <a:t>.value_count()</a:t>
            </a:r>
          </a:p>
          <a:p>
            <a:r>
              <a:rPr lang="en-US" dirty="0">
                <a:solidFill>
                  <a:srgbClr val="FEFEFE"/>
                </a:solidFill>
              </a:rPr>
              <a:t>.astype()</a:t>
            </a:r>
          </a:p>
          <a:p>
            <a:r>
              <a:rPr lang="en-US" dirty="0">
                <a:solidFill>
                  <a:srgbClr val="FEFEFE"/>
                </a:solidFill>
              </a:rPr>
              <a:t>Many, many, many more.</a:t>
            </a:r>
          </a:p>
          <a:p>
            <a:pPr marL="0" indent="0">
              <a:buNone/>
            </a:pP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31543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Practice</a:t>
            </a:r>
            <a:r>
              <a:rPr lang="en-CA" b="1" dirty="0">
                <a:solidFill>
                  <a:schemeClr val="accent6"/>
                </a:solidFill>
              </a:rPr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27884" cy="4835479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EFEFE"/>
                </a:solidFill>
              </a:rPr>
              <a:t>Launch the Lecture 2.1 notebook from Quercus and review the material from this lecture in more detail</a:t>
            </a:r>
            <a:r>
              <a:rPr lang="en-CA" dirty="0">
                <a:solidFill>
                  <a:schemeClr val="accent6"/>
                </a:solidFill>
              </a:rPr>
              <a:t>.</a:t>
            </a:r>
          </a:p>
          <a:p>
            <a:r>
              <a:rPr lang="en-CA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en-CA" dirty="0">
              <a:solidFill>
                <a:schemeClr val="accent6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096016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4893F-F3C7-4786-BADF-93FA7B12E5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CME</a:t>
            </a:r>
            <a:r>
              <a:rPr lang="en-CA" b="1" dirty="0">
                <a:solidFill>
                  <a:schemeClr val="accent1"/>
                </a:solidFill>
              </a:rPr>
              <a:t>538</a:t>
            </a:r>
            <a:r>
              <a:rPr lang="en-CA" dirty="0"/>
              <a:t> Introduction </a:t>
            </a:r>
            <a:r>
              <a:rPr lang="en-CA" dirty="0">
                <a:solidFill>
                  <a:schemeClr val="accent1"/>
                </a:solidFill>
              </a:rPr>
              <a:t>to</a:t>
            </a:r>
            <a:r>
              <a:rPr lang="en-CA" dirty="0"/>
              <a:t> Data Science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AD49533-4DBC-4110-BB30-D092E5E55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2640291"/>
          </a:xfrm>
        </p:spPr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accent2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2"/>
                </a:solidFill>
              </a:rPr>
              <a:t>)</a:t>
            </a:r>
          </a:p>
          <a:p>
            <a:r>
              <a:rPr lang="en-US" dirty="0"/>
              <a:t>Pandas </a:t>
            </a:r>
            <a:r>
              <a:rPr lang="en-US" dirty="0">
                <a:solidFill>
                  <a:schemeClr val="accent6"/>
                </a:solidFill>
              </a:rPr>
              <a:t>I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429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FEFEFE"/>
                </a:solidFill>
              </a:rPr>
              <a:t>DataFrames</a:t>
            </a:r>
          </a:p>
          <a:p>
            <a:r>
              <a:rPr lang="en-CA" dirty="0">
                <a:solidFill>
                  <a:srgbClr val="FEFEFE"/>
                </a:solidFill>
              </a:rPr>
              <a:t>Pandas Data Structures</a:t>
            </a:r>
          </a:p>
          <a:p>
            <a:r>
              <a:rPr lang="en-CA" dirty="0">
                <a:solidFill>
                  <a:srgbClr val="FEFEFE"/>
                </a:solidFill>
              </a:rPr>
              <a:t>Importing Data</a:t>
            </a:r>
          </a:p>
          <a:p>
            <a:r>
              <a:rPr lang="en-CA" dirty="0">
                <a:solidFill>
                  <a:srgbClr val="FEFEFE"/>
                </a:solidFill>
              </a:rPr>
              <a:t>Indexing</a:t>
            </a:r>
          </a:p>
          <a:p>
            <a:r>
              <a:rPr lang="en-CA" dirty="0">
                <a:solidFill>
                  <a:srgbClr val="FEFEFE"/>
                </a:solidFill>
              </a:rPr>
              <a:t>Utility Methods</a:t>
            </a:r>
          </a:p>
          <a:p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9103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b="1" dirty="0">
                <a:solidFill>
                  <a:srgbClr val="FEFEFE"/>
                </a:solidFill>
              </a:rPr>
              <a:t>DataFrames</a:t>
            </a:r>
          </a:p>
          <a:p>
            <a:r>
              <a:rPr lang="en-CA" dirty="0">
                <a:solidFill>
                  <a:srgbClr val="FEFEFE"/>
                </a:solidFill>
              </a:rPr>
              <a:t>Pandas Data Structures</a:t>
            </a:r>
          </a:p>
          <a:p>
            <a:r>
              <a:rPr lang="en-CA" dirty="0">
                <a:solidFill>
                  <a:srgbClr val="FEFEFE"/>
                </a:solidFill>
              </a:rPr>
              <a:t>Importing Data</a:t>
            </a:r>
          </a:p>
          <a:p>
            <a:r>
              <a:rPr lang="en-CA" dirty="0">
                <a:solidFill>
                  <a:srgbClr val="FEFEFE"/>
                </a:solidFill>
              </a:rPr>
              <a:t>Indexing</a:t>
            </a:r>
          </a:p>
          <a:p>
            <a:r>
              <a:rPr lang="en-CA" dirty="0">
                <a:solidFill>
                  <a:srgbClr val="FEFEFE"/>
                </a:solidFill>
              </a:rPr>
              <a:t>Utility Methods</a:t>
            </a: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0120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5835317" y="494410"/>
            <a:ext cx="6356684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792183" cy="48354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DataFrame is a 2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dimensional labeled data structure with columns of potentially different types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Matrix</a:t>
            </a:r>
            <a:r>
              <a:rPr lang="en-US" dirty="0">
                <a:solidFill>
                  <a:schemeClr val="accent6"/>
                </a:solidFill>
              </a:rPr>
              <a:t>?</a:t>
            </a:r>
          </a:p>
          <a:p>
            <a:r>
              <a:rPr lang="en-US" dirty="0"/>
              <a:t>You can think of it like a spreadsheet or SQL table</a:t>
            </a:r>
            <a:r>
              <a:rPr lang="en-US" dirty="0">
                <a:solidFill>
                  <a:schemeClr val="accent6"/>
                </a:solidFill>
              </a:rPr>
              <a:t>. </a:t>
            </a:r>
          </a:p>
          <a:p>
            <a:r>
              <a:rPr lang="en-US" dirty="0"/>
              <a:t>DataFrames were first introduced in the R Programming Language and are generally the most used Pandas object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Pandas is the most popular Python package for working with DataFrames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  <a:p>
            <a:pPr lvl="1"/>
            <a:r>
              <a:rPr lang="en-US" dirty="0" err="1">
                <a:solidFill>
                  <a:schemeClr val="accent6"/>
                </a:solidFill>
              </a:rPr>
              <a:t>Dask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>
                <a:solidFill>
                  <a:schemeClr val="accent6"/>
                </a:solidFill>
              </a:rPr>
              <a:t> Polar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 err="1">
                <a:solidFill>
                  <a:schemeClr val="accent6"/>
                </a:solidFill>
              </a:rPr>
              <a:t>Vaex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E3CF70C-5619-4CF4-82E7-A66DB94091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" r="2276"/>
          <a:stretch/>
        </p:blipFill>
        <p:spPr>
          <a:xfrm>
            <a:off x="5931569" y="1729370"/>
            <a:ext cx="6136108" cy="329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7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FEFEFE"/>
                </a:solidFill>
              </a:rPr>
              <a:t>DataFrames</a:t>
            </a:r>
          </a:p>
          <a:p>
            <a:r>
              <a:rPr lang="en-CA" b="1" dirty="0">
                <a:solidFill>
                  <a:srgbClr val="FEFEFE"/>
                </a:solidFill>
              </a:rPr>
              <a:t>Pandas Data Structures</a:t>
            </a:r>
          </a:p>
          <a:p>
            <a:r>
              <a:rPr lang="en-CA" dirty="0">
                <a:solidFill>
                  <a:srgbClr val="FEFEFE"/>
                </a:solidFill>
              </a:rPr>
              <a:t>Importing Data</a:t>
            </a:r>
          </a:p>
          <a:p>
            <a:r>
              <a:rPr lang="en-CA" dirty="0">
                <a:solidFill>
                  <a:srgbClr val="FEFEFE"/>
                </a:solidFill>
              </a:rPr>
              <a:t>Indexing</a:t>
            </a:r>
          </a:p>
          <a:p>
            <a:r>
              <a:rPr lang="en-CA" dirty="0">
                <a:solidFill>
                  <a:srgbClr val="FEFEFE"/>
                </a:solidFill>
              </a:rPr>
              <a:t>Utility Methods</a:t>
            </a:r>
          </a:p>
          <a:p>
            <a:pPr lvl="1"/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2511865"/>
      </p:ext>
    </p:extLst>
  </p:cSld>
  <p:clrMapOvr>
    <a:masterClrMapping/>
  </p:clrMapOvr>
</p:sld>
</file>

<file path=ppt/theme/theme1.xml><?xml version="1.0" encoding="utf-8"?>
<a:theme xmlns:a="http://schemas.openxmlformats.org/drawingml/2006/main" name="CME538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ME538_Theme" id="{DCCCEB3A-1126-4899-8747-E90825775742}" vid="{E468FFBD-BE18-4D37-B782-F25FF97B54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CME538_Theme</Template>
  <TotalTime>38602</TotalTime>
  <Words>2214</Words>
  <Application>Microsoft Office PowerPoint</Application>
  <PresentationFormat>Widescreen</PresentationFormat>
  <Paragraphs>323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2" baseType="lpstr">
      <vt:lpstr>Arial</vt:lpstr>
      <vt:lpstr>Segoe UI</vt:lpstr>
      <vt:lpstr>Wingdings</vt:lpstr>
      <vt:lpstr>CME538_Theme</vt:lpstr>
      <vt:lpstr>CME538 Introduction to Data Science</vt:lpstr>
      <vt:lpstr>Pandas I</vt:lpstr>
      <vt:lpstr>Pandas I</vt:lpstr>
      <vt:lpstr>Pandas I</vt:lpstr>
      <vt:lpstr>Pandas I</vt:lpstr>
      <vt:lpstr>Pandas I</vt:lpstr>
      <vt:lpstr>Pandas I</vt:lpstr>
      <vt:lpstr>DataFrames</vt:lpstr>
      <vt:lpstr>Pandas I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Pandas I</vt:lpstr>
      <vt:lpstr>Importing Data</vt:lpstr>
      <vt:lpstr>Importing Data</vt:lpstr>
      <vt:lpstr>Pandas I</vt:lpstr>
      <vt:lpstr>Indexing</vt:lpstr>
      <vt:lpstr>Indexing</vt:lpstr>
      <vt:lpstr>Indexing - [] Operator</vt:lpstr>
      <vt:lpstr>Indexing - [] Operator</vt:lpstr>
      <vt:lpstr>Indexing - [] Operator</vt:lpstr>
      <vt:lpstr>Indexing - [] Operator</vt:lpstr>
      <vt:lpstr>Indexing - [] Operator</vt:lpstr>
      <vt:lpstr>Indexing - [] Operator</vt:lpstr>
      <vt:lpstr>Indexing - [] Operator</vt:lpstr>
      <vt:lpstr>Indexing</vt:lpstr>
      <vt:lpstr>Indexing - .loc[]</vt:lpstr>
      <vt:lpstr>Indexing - .loc[]</vt:lpstr>
      <vt:lpstr>Indexing - .loc[]</vt:lpstr>
      <vt:lpstr>Indexing - .loc[]</vt:lpstr>
      <vt:lpstr>Indexing - .loc[]</vt:lpstr>
      <vt:lpstr>Indexing</vt:lpstr>
      <vt:lpstr>Indexing – Boolean Array Selection</vt:lpstr>
      <vt:lpstr>Indexing – Boolean Array Selection</vt:lpstr>
      <vt:lpstr>Indexing – Boolean Array Selection</vt:lpstr>
      <vt:lpstr>Indexing – Boolean Array Selection</vt:lpstr>
      <vt:lpstr>Indexing – Boolean Array Selection</vt:lpstr>
      <vt:lpstr>Indexing</vt:lpstr>
      <vt:lpstr>Indexing - .iloc()</vt:lpstr>
      <vt:lpstr>Indexing</vt:lpstr>
      <vt:lpstr>Pandas I</vt:lpstr>
      <vt:lpstr>Utility Methods</vt:lpstr>
      <vt:lpstr>Utility Methods</vt:lpstr>
      <vt:lpstr>Utility Methods</vt:lpstr>
      <vt:lpstr>Utility Methods</vt:lpstr>
      <vt:lpstr>Utility Methods</vt:lpstr>
      <vt:lpstr>Utility Methods</vt:lpstr>
      <vt:lpstr>Practice!</vt:lpstr>
      <vt:lpstr>CME538 Introduction to Data Science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CME538 Introduction to Data Science</dc:title>
  <dc:creator>Sebastian Goodfellow</dc:creator>
  <cp:lastModifiedBy>Sebastian Goodfellow</cp:lastModifiedBy>
  <cp:revision>379</cp:revision>
  <dcterms:created xsi:type="dcterms:W3CDTF">2020-06-06T13:31:37Z</dcterms:created>
  <dcterms:modified xsi:type="dcterms:W3CDTF">2023-09-14T15:30:33Z</dcterms:modified>
</cp:coreProperties>
</file>